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notesSlides/notesSlide11.xml" ContentType="application/vnd.openxmlformats-officedocument.presentationml.notesSlide+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Slides/notesSlide4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Slides/notesSlide3.xml" ContentType="application/vnd.openxmlformats-officedocument.presentationml.notesSlide+xml"/>
  <Override PartName="/ppt/slides/slide5.xml" ContentType="application/vnd.openxmlformats-officedocument.presentationml.slide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87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183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16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1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>
              <a:alpha val="80000"/>
            </a:srgbClr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Plan Inicial de Adopción</a:t>
            </a:r>
            <a:endParaRPr lang="en-US" sz="4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IA Corporativa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32004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Propuesta de implantación progresiva, segura y alineada con el negocio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43891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Mayo 2026  |  Dirección Corporativa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Hoja de Ruta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Empezar con foco limitado, medir impacto y ampliar de forma progresiva.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914400" y="2194560"/>
            <a:ext cx="7315200" cy="0"/>
          </a:xfrm>
          <a:prstGeom prst="line">
            <a:avLst/>
          </a:prstGeom>
          <a:noFill/>
          <a:ln w="381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685800" y="196596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685800" y="1965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74320" y="2606040"/>
            <a:ext cx="1280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Identificar procesos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prioritarios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148840" y="196596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9" name="Text 7"/>
          <p:cNvSpPr/>
          <p:nvPr/>
        </p:nvSpPr>
        <p:spPr>
          <a:xfrm>
            <a:off x="2148840" y="1965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737360" y="2606040"/>
            <a:ext cx="1280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Evaluar viabilidad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técnica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11880" y="196596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3611880" y="1965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00400" y="2606040"/>
            <a:ext cx="1280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equipos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074920" y="196596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5" name="Text 13"/>
          <p:cNvSpPr/>
          <p:nvPr/>
        </p:nvSpPr>
        <p:spPr>
          <a:xfrm>
            <a:off x="5074920" y="1965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63440" y="2606040"/>
            <a:ext cx="1280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Lanzar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537960" y="196596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6537960" y="1965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126480" y="2606040"/>
            <a:ext cx="1280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001000" y="196596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21" name="Text 19"/>
          <p:cNvSpPr/>
          <p:nvPr/>
        </p:nvSpPr>
        <p:spPr>
          <a:xfrm>
            <a:off x="8001000" y="1965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589520" y="2606040"/>
            <a:ext cx="1280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progresivamente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Indicadores de Éxito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mediremos el éxito: impacto operativo, adopción real y cumplimiento del marco de uso.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1463040" cy="2560320"/>
          </a:xfrm>
          <a:prstGeom prst="rect">
            <a:avLst/>
          </a:prstGeom>
          <a:solidFill>
            <a:srgbClr val="DBEAF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1028700" y="1874520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856" y="1984248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Tiempo ahorrado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64008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Reducción en tareas repetitivas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194560" y="1600200"/>
            <a:ext cx="1463040" cy="2560320"/>
          </a:xfrm>
          <a:prstGeom prst="rect">
            <a:avLst/>
          </a:prstGeom>
          <a:solidFill>
            <a:srgbClr val="DBEAF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Shape 7"/>
          <p:cNvSpPr/>
          <p:nvPr/>
        </p:nvSpPr>
        <p:spPr>
          <a:xfrm>
            <a:off x="2674620" y="1874520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9776" y="1984248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28600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Velocidad documental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228600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Rapidez en generación de informes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3840480" y="1600200"/>
            <a:ext cx="1463040" cy="2560320"/>
          </a:xfrm>
          <a:prstGeom prst="rect">
            <a:avLst/>
          </a:prstGeom>
          <a:solidFill>
            <a:srgbClr val="DBEAF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5" name="Shape 11"/>
          <p:cNvSpPr/>
          <p:nvPr/>
        </p:nvSpPr>
        <p:spPr>
          <a:xfrm>
            <a:off x="4320540" y="1874520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5696" y="1984248"/>
            <a:ext cx="292608" cy="29260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93192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Adopción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393192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de uso por departamentos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5486400" y="1600200"/>
            <a:ext cx="1463040" cy="2560320"/>
          </a:xfrm>
          <a:prstGeom prst="rect">
            <a:avLst/>
          </a:prstGeom>
          <a:solidFill>
            <a:srgbClr val="DBEAF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0" name="Shape 15"/>
          <p:cNvSpPr/>
          <p:nvPr/>
        </p:nvSpPr>
        <p:spPr>
          <a:xfrm>
            <a:off x="5966460" y="1874520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616" y="1984248"/>
            <a:ext cx="292608" cy="29260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7784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Cumplimiento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557784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Adherencia a políticas internas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7132320" y="1600200"/>
            <a:ext cx="1463040" cy="2560320"/>
          </a:xfrm>
          <a:prstGeom prst="rect">
            <a:avLst/>
          </a:prstGeom>
          <a:solidFill>
            <a:srgbClr val="DBEAF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5" name="Shape 19"/>
          <p:cNvSpPr/>
          <p:nvPr/>
        </p:nvSpPr>
        <p:spPr>
          <a:xfrm>
            <a:off x="7612380" y="1874520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7536" y="1984248"/>
            <a:ext cx="292608" cy="292608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722376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Utilidad percibida</a:t>
            </a:r>
            <a:endParaRPr lang="en-US" sz="1100" dirty="0"/>
          </a:p>
        </p:txBody>
      </p:sp>
      <p:sp>
        <p:nvSpPr>
          <p:cNvPr id="28" name="Text 21"/>
          <p:cNvSpPr/>
          <p:nvPr/>
        </p:nvSpPr>
        <p:spPr>
          <a:xfrm>
            <a:off x="722376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Valoración de las áreas implicadas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>
              <a:alpha val="85000"/>
            </a:srgbClr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3" name="Text 1"/>
          <p:cNvSpPr/>
          <p:nvPr/>
        </p:nvSpPr>
        <p:spPr>
          <a:xfrm>
            <a:off x="731520" y="45720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Decisión Solicitada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234440"/>
            <a:ext cx="7223760" cy="2103120"/>
          </a:xfrm>
          <a:prstGeom prst="rect">
            <a:avLst/>
          </a:prstGeom>
          <a:solidFill>
            <a:srgbClr val="000000">
              <a:alpha val="50000"/>
            </a:srgbClr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6858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Aprobar el piloto controlado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Definir áreas participantes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Nombrar responsables internos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Validar el marco inicial de gobernanza y formación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3520440"/>
            <a:ext cx="8046720" cy="1097280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7" name="Text 5"/>
          <p:cNvSpPr/>
          <p:nvPr/>
        </p:nvSpPr>
        <p:spPr>
          <a:xfrm>
            <a:off x="731520" y="356616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IA ya está generando movimiento en la organización;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siguiente paso es convertir ese impulso en una capacidad corporativa real.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Resumen Ejecutivo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IA ya está presente en la empresa; ahora hace falta ordenarla, asegurarla y convertirla en valor real.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4068" y="1828800"/>
            <a:ext cx="1828800" cy="2560320"/>
          </a:xfrm>
          <a:prstGeom prst="rect">
            <a:avLst/>
          </a:prstGeom>
          <a:solidFill>
            <a:srgbClr val="DBEAF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1184148" y="214884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48" y="2267712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81228" y="28803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Situación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681228" y="32918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creciente de IA en varios departamentos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619756" y="1828800"/>
            <a:ext cx="1828800" cy="2560320"/>
          </a:xfrm>
          <a:prstGeom prst="rect">
            <a:avLst/>
          </a:prstGeom>
          <a:solidFill>
            <a:srgbClr val="DBEAF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Shape 7"/>
          <p:cNvSpPr/>
          <p:nvPr/>
        </p:nvSpPr>
        <p:spPr>
          <a:xfrm>
            <a:off x="3259836" y="214884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136" y="2267712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756916" y="28803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Oportunidad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2756916" y="32918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Mejorar productividad y acceso al conocimiento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4695444" y="1828800"/>
            <a:ext cx="1828800" cy="2560320"/>
          </a:xfrm>
          <a:prstGeom prst="rect">
            <a:avLst/>
          </a:prstGeom>
          <a:solidFill>
            <a:srgbClr val="DBEAF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5" name="Shape 11"/>
          <p:cNvSpPr/>
          <p:nvPr/>
        </p:nvSpPr>
        <p:spPr>
          <a:xfrm>
            <a:off x="5335524" y="214884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9824" y="2267712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832604" y="28803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Riesgo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4832604" y="32918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Seguridad, gobernanza y uso no homogéneo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771132" y="1828800"/>
            <a:ext cx="1828800" cy="2560320"/>
          </a:xfrm>
          <a:prstGeom prst="rect">
            <a:avLst/>
          </a:prstGeom>
          <a:solidFill>
            <a:srgbClr val="DBEAFE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0" name="Shape 15"/>
          <p:cNvSpPr/>
          <p:nvPr/>
        </p:nvSpPr>
        <p:spPr>
          <a:xfrm>
            <a:off x="7411212" y="214884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5512" y="2267712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908292" y="28803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Propuesta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6908292" y="329184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 corporativo integrado en el ecosistema actual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Contexto Actual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adopción ya ha comenzado, pero de forma descentralizada y desigual.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600200"/>
            <a:ext cx="365760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868680" y="17830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563E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Qué está ocurriendo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2240280"/>
            <a:ext cx="3200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creciente de IA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Generación de contenido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Resumen de información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Búsqueda documental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Automatización básica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846320" y="1600200"/>
            <a:ext cx="365760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5074920" y="17830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563E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Qué falta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74920" y="2240280"/>
            <a:ext cx="3200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 común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Criterios homogéneos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Gobernanza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Supervisión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Escalabilidad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Diagnóstico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problema no es la falta de interés, sino la falta de estructura.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1463040" cy="256032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1028700" y="187452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856" y="1984248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Herramientas externas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64008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herramientas no autorizadas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194560" y="1600200"/>
            <a:ext cx="1463040" cy="256032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Shape 7"/>
          <p:cNvSpPr/>
          <p:nvPr/>
        </p:nvSpPr>
        <p:spPr>
          <a:xfrm>
            <a:off x="2674620" y="187452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9776" y="1984248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28600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Información dispersa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228600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Almacenamiento desorganizado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3840480" y="1600200"/>
            <a:ext cx="1463040" cy="256032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5" name="Shape 11"/>
          <p:cNvSpPr/>
          <p:nvPr/>
        </p:nvSpPr>
        <p:spPr>
          <a:xfrm>
            <a:off x="4320540" y="187452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5696" y="1984248"/>
            <a:ext cx="292608" cy="29260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93192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Sin criterios comunes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393192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Falta de estandarización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5486400" y="1600200"/>
            <a:ext cx="1463040" cy="256032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0" name="Shape 15"/>
          <p:cNvSpPr/>
          <p:nvPr/>
        </p:nvSpPr>
        <p:spPr>
          <a:xfrm>
            <a:off x="5966460" y="187452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616" y="1984248"/>
            <a:ext cx="292608" cy="29260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7784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Prompts genéricos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557784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metodología de uso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7132320" y="1600200"/>
            <a:ext cx="1463040" cy="256032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5" name="Shape 19"/>
          <p:cNvSpPr/>
          <p:nvPr/>
        </p:nvSpPr>
        <p:spPr>
          <a:xfrm>
            <a:off x="7612380" y="187452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7536" y="1984248"/>
            <a:ext cx="292608" cy="292608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7223760" y="256032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Sin validación</a:t>
            </a:r>
            <a:endParaRPr lang="en-US" sz="1100" dirty="0"/>
          </a:p>
        </p:txBody>
      </p:sp>
      <p:sp>
        <p:nvSpPr>
          <p:cNvPr id="28" name="Text 21"/>
          <p:cNvSpPr/>
          <p:nvPr/>
        </p:nvSpPr>
        <p:spPr>
          <a:xfrm>
            <a:off x="7223760" y="320040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Ausencia de control interno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Oportunidad de Negocio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oportunidad no es solo ahorrar tiempo, sino trabajar mejor y con más consistencia.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1874520" cy="2560320"/>
          </a:xfrm>
          <a:prstGeom prst="rect">
            <a:avLst/>
          </a:prstGeom>
          <a:solidFill>
            <a:srgbClr val="243B6A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1211580" y="214884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880" y="2267712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85800" y="288036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Productividad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685800" y="3291840"/>
            <a:ext cx="1600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Menos tiempo en tareas repetitivas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606040" y="1828800"/>
            <a:ext cx="1874520" cy="2560320"/>
          </a:xfrm>
          <a:prstGeom prst="rect">
            <a:avLst/>
          </a:prstGeom>
          <a:solidFill>
            <a:srgbClr val="243B6A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Shape 7"/>
          <p:cNvSpPr/>
          <p:nvPr/>
        </p:nvSpPr>
        <p:spPr>
          <a:xfrm>
            <a:off x="3268980" y="214884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3280" y="2267712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743200" y="288036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Velocidad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2743200" y="3291840"/>
            <a:ext cx="1600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Documentación y resúmenes más rápidos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4663440" y="1828800"/>
            <a:ext cx="1874520" cy="2560320"/>
          </a:xfrm>
          <a:prstGeom prst="rect">
            <a:avLst/>
          </a:prstGeom>
          <a:solidFill>
            <a:srgbClr val="243B6A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5" name="Shape 11"/>
          <p:cNvSpPr/>
          <p:nvPr/>
        </p:nvSpPr>
        <p:spPr>
          <a:xfrm>
            <a:off x="5326380" y="214884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0680" y="2267712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800600" y="288036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Conocimiento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4800600" y="3291840"/>
            <a:ext cx="1600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Mejor acceso a información interna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720840" y="1828800"/>
            <a:ext cx="1874520" cy="2560320"/>
          </a:xfrm>
          <a:prstGeom prst="rect">
            <a:avLst/>
          </a:prstGeom>
          <a:solidFill>
            <a:srgbClr val="243B6A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0" name="Shape 15"/>
          <p:cNvSpPr/>
          <p:nvPr/>
        </p:nvSpPr>
        <p:spPr>
          <a:xfrm>
            <a:off x="7383780" y="214884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8080" y="2267712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858000" y="288036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Consistencia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6858000" y="3291840"/>
            <a:ext cx="1600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Procesos y criterios comunes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Objetivos del Proyecto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640080" y="1051560"/>
            <a:ext cx="7863840" cy="64008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Implantar un modelo inicial de adopción de IA seguro, útil y alineado con el negocio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1463040" cy="228600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6" name="Shape 4"/>
          <p:cNvSpPr/>
          <p:nvPr/>
        </p:nvSpPr>
        <p:spPr>
          <a:xfrm>
            <a:off x="1028700" y="228600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856" y="2395728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40080" y="297180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Reducir tiempos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administrativos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194560" y="2011680"/>
            <a:ext cx="1463040" cy="228600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Shape 7"/>
          <p:cNvSpPr/>
          <p:nvPr/>
        </p:nvSpPr>
        <p:spPr>
          <a:xfrm>
            <a:off x="2674620" y="228600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9776" y="2395728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286000" y="297180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Mejorar documentación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3840480" y="2011680"/>
            <a:ext cx="1463040" cy="228600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4" name="Shape 10"/>
          <p:cNvSpPr/>
          <p:nvPr/>
        </p:nvSpPr>
        <p:spPr>
          <a:xfrm>
            <a:off x="4320540" y="228600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5696" y="2395728"/>
            <a:ext cx="292608" cy="29260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931920" y="297180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Optimizar reuniones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resúmenes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5486400" y="2011680"/>
            <a:ext cx="1463040" cy="228600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8" name="Shape 13"/>
          <p:cNvSpPr/>
          <p:nvPr/>
        </p:nvSpPr>
        <p:spPr>
          <a:xfrm>
            <a:off x="5966460" y="228600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616" y="2395728"/>
            <a:ext cx="292608" cy="292608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577840" y="297180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Automatizar procesos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sencillos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7132320" y="2011680"/>
            <a:ext cx="1463040" cy="2286000"/>
          </a:xfrm>
          <a:prstGeom prst="rect">
            <a:avLst/>
          </a:prstGeom>
          <a:solidFill>
            <a:srgbClr val="F0F4F8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2" name="Shape 16"/>
          <p:cNvSpPr/>
          <p:nvPr/>
        </p:nvSpPr>
        <p:spPr>
          <a:xfrm>
            <a:off x="7612380" y="228600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7536" y="2395728"/>
            <a:ext cx="292608" cy="292608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7223760" y="297180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Facilitar acceso al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conocimiento corporativo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Áreas Implicadas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Primeras áreas de aplicación: casos de uso de bajo riesgo y alto valor práctico.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4068" y="1691640"/>
            <a:ext cx="182880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1184148" y="205740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48" y="2176272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81228" y="27889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RR. HH.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81228" y="324612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Comunicaciones internas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formación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619756" y="1691640"/>
            <a:ext cx="182880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Shape 7"/>
          <p:cNvSpPr/>
          <p:nvPr/>
        </p:nvSpPr>
        <p:spPr>
          <a:xfrm>
            <a:off x="3259836" y="205740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136" y="2176272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756916" y="27889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Administración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2756916" y="324612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Informes y tareas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repetitivas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4695444" y="1691640"/>
            <a:ext cx="182880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5" name="Shape 11"/>
          <p:cNvSpPr/>
          <p:nvPr/>
        </p:nvSpPr>
        <p:spPr>
          <a:xfrm>
            <a:off x="5335524" y="205740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9824" y="2176272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832604" y="27889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4832604" y="324612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Creación asistida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contenidos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771132" y="1691640"/>
            <a:ext cx="182880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0" name="Shape 15"/>
          <p:cNvSpPr/>
          <p:nvPr/>
        </p:nvSpPr>
        <p:spPr>
          <a:xfrm>
            <a:off x="7411212" y="205740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5512" y="2176272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908292" y="27889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Atención al Cliente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6908292" y="3246120"/>
            <a:ext cx="1554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Respuestas base 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 documental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Riesgos y Control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clave no es solo implantar IA, sino hacerlo con control, trazabilidad y responsabilidad.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600200"/>
            <a:ext cx="3794760" cy="2743200"/>
          </a:xfrm>
          <a:prstGeom prst="rect">
            <a:avLst/>
          </a:prstGeom>
          <a:solidFill>
            <a:srgbClr val="FEF2F2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868680" y="178308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Riesgos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2240280"/>
            <a:ext cx="3337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Fuga de información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Herramientas no autorizadas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Falta de supervisión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Errores de contenido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Baja trazabilidad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09160" y="1600200"/>
            <a:ext cx="3794760" cy="2743200"/>
          </a:xfrm>
          <a:prstGeom prst="rect">
            <a:avLst/>
          </a:prstGeom>
          <a:solidFill>
            <a:srgbClr val="F0FDF4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4937760" y="178308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Respuesta de Control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937760" y="2240280"/>
            <a:ext cx="3337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Herramientas corporativas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Políticas internas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Supervisión humana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Validación de resultados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Gobernanza documental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Propuesta de Implantación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 corporativo con formación, gobernanza y seguimiento.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24688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822960" y="196596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112" y="203454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173736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Formación inicial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417320" y="210312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Capacitar equipos en IA y herramientas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337560" y="1554480"/>
            <a:ext cx="24688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Shape 7"/>
          <p:cNvSpPr/>
          <p:nvPr/>
        </p:nvSpPr>
        <p:spPr>
          <a:xfrm>
            <a:off x="3520440" y="196596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3592" y="203454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114800" y="173736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Políticas de uso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4114800" y="210312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Definir normas y límites claros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6035040" y="1554480"/>
            <a:ext cx="24688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5" name="Shape 11"/>
          <p:cNvSpPr/>
          <p:nvPr/>
        </p:nvSpPr>
        <p:spPr>
          <a:xfrm>
            <a:off x="6217920" y="196596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1072" y="203454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812280" y="173736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 documental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6812280" y="210312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Centralizar en SharePoint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40080" y="3108960"/>
            <a:ext cx="24688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0" name="Shape 15"/>
          <p:cNvSpPr/>
          <p:nvPr/>
        </p:nvSpPr>
        <p:spPr>
          <a:xfrm>
            <a:off x="822960" y="352044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112" y="3589020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17320" y="3291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Procesos piloto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1417320" y="365760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Seleccionar casos de uso clave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3337560" y="3108960"/>
            <a:ext cx="24688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5" name="Shape 19"/>
          <p:cNvSpPr/>
          <p:nvPr/>
        </p:nvSpPr>
        <p:spPr>
          <a:xfrm>
            <a:off x="3520440" y="352044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3592" y="3589020"/>
            <a:ext cx="320040" cy="32004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4114800" y="3291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Responsables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4114800" y="365760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Nombrar líderes internos</a:t>
            </a:r>
            <a:endParaRPr lang="en-US" sz="1100" dirty="0"/>
          </a:p>
        </p:txBody>
      </p:sp>
      <p:sp>
        <p:nvSpPr>
          <p:cNvPr id="29" name="Shape 22"/>
          <p:cNvSpPr/>
          <p:nvPr/>
        </p:nvSpPr>
        <p:spPr>
          <a:xfrm>
            <a:off x="6035040" y="3108960"/>
            <a:ext cx="24688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30" name="Shape 23"/>
          <p:cNvSpPr/>
          <p:nvPr/>
        </p:nvSpPr>
        <p:spPr>
          <a:xfrm>
            <a:off x="6217920" y="352044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1072" y="3589020"/>
            <a:ext cx="320040" cy="32004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812280" y="3291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Evaluación</a:t>
            </a:r>
            <a:endParaRPr lang="en-US" sz="1300" dirty="0"/>
          </a:p>
        </p:txBody>
      </p:sp>
      <p:sp>
        <p:nvSpPr>
          <p:cNvPr id="33" name="Text 25"/>
          <p:cNvSpPr/>
          <p:nvPr/>
        </p:nvSpPr>
        <p:spPr>
          <a:xfrm>
            <a:off x="6812280" y="3657600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Medir resultados periódicamente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5A141667DB55541AE9BD05D8EEED319" ma:contentTypeVersion="10" ma:contentTypeDescription="Crear nuevo documento." ma:contentTypeScope="" ma:versionID="ebc80c0f73b964f45b3e9030a665a258">
  <xsd:schema xmlns:xsd="http://www.w3.org/2001/XMLSchema" xmlns:xs="http://www.w3.org/2001/XMLSchema" xmlns:p="http://schemas.microsoft.com/office/2006/metadata/properties" xmlns:ns2="d297e347-4daf-4140-bca2-62069c8f36f6" xmlns:ns3="477e2751-c0d9-469c-9ec2-39f305ecc0bb" targetNamespace="http://schemas.microsoft.com/office/2006/metadata/properties" ma:root="true" ma:fieldsID="6cbb88e483d9fc4a2a7b0ee233e11981" ns2:_="" ns3:_="">
    <xsd:import namespace="d297e347-4daf-4140-bca2-62069c8f36f6"/>
    <xsd:import namespace="477e2751-c0d9-469c-9ec2-39f305ecc0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97e347-4daf-4140-bca2-62069c8f36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f5eee2df-ca6c-4b8a-871b-03e7037456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7e2751-c0d9-469c-9ec2-39f305ecc0b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ecd9080-abdc-4bfb-a7aa-bae0b3c3ed72}" ma:internalName="TaxCatchAll" ma:showField="CatchAllData" ma:web="477e2751-c0d9-469c-9ec2-39f305ecc0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97e347-4daf-4140-bca2-62069c8f36f6">
      <Terms xmlns="http://schemas.microsoft.com/office/infopath/2007/PartnerControls"/>
    </lcf76f155ced4ddcb4097134ff3c332f>
    <TaxCatchAll xmlns="477e2751-c0d9-469c-9ec2-39f305ecc0bb" xsi:nil="true"/>
  </documentManagement>
</p:properties>
</file>

<file path=customXml/itemProps1.xml><?xml version="1.0" encoding="utf-8"?>
<ds:datastoreItem xmlns:ds="http://schemas.openxmlformats.org/officeDocument/2006/customXml" ds:itemID="{5B8EED0B-66D0-41F9-9249-EFEC518F1C5F}"/>
</file>

<file path=customXml/itemProps2.xml><?xml version="1.0" encoding="utf-8"?>
<ds:datastoreItem xmlns:ds="http://schemas.openxmlformats.org/officeDocument/2006/customXml" ds:itemID="{9D28F6DC-E0C0-4EE8-B15C-5DF509EB68D4}"/>
</file>

<file path=customXml/itemProps3.xml><?xml version="1.0" encoding="utf-8"?>
<ds:datastoreItem xmlns:ds="http://schemas.openxmlformats.org/officeDocument/2006/customXml" ds:itemID="{1B298DC2-55C1-4939-B52F-72AD526E5AB9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525</Words>
  <Application>Microsoft Office PowerPoint</Application>
  <PresentationFormat>Presentación en pantalla (16:9)</PresentationFormat>
  <Paragraphs>155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Trebuchet MS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Orlando Suárez Cámara</dc:creator>
  <cp:lastModifiedBy>Orlando Suárez Cámara</cp:lastModifiedBy>
  <cp:revision>1</cp:revision>
  <dcterms:created xsi:type="dcterms:W3CDTF">2026-05-12T14:56:32Z</dcterms:created>
  <dcterms:modified xsi:type="dcterms:W3CDTF">2026-05-12T14:59:53Z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0x010100D5A141667DB55541AE9BD05D8EEED319</vt:lpwstr>
  </property>
  <property fmtid="{D5CDD505-2E9C-101B-9397-08002B2CF9AE}" pid="3" name="MediaServiceImageTags">
    <vt:lpwstr/>
  </property>
</Properties>
</file>