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B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0"/>
            <a:ext cx="320040" cy="5143500"/>
          </a:xfrm>
          <a:prstGeom prst="rect">
            <a:avLst/>
          </a:prstGeom>
          <a:solidFill>
            <a:srgbClr val="1E5AA8"/>
          </a:solidFill>
          <a:ln w="12700">
            <a:solidFill>
              <a:srgbClr val="1E5AA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4686300"/>
            <a:ext cx="73152" cy="73152"/>
          </a:xfrm>
          <a:prstGeom prst="ellipse">
            <a:avLst/>
          </a:prstGeom>
          <a:solidFill>
            <a:srgbClr val="3B82F6">
              <a:alpha val="60000"/>
            </a:srgbClr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4640580"/>
            <a:ext cx="73152" cy="73152"/>
          </a:xfrm>
          <a:prstGeom prst="ellipse">
            <a:avLst/>
          </a:prstGeom>
          <a:solidFill>
            <a:srgbClr val="3B82F6">
              <a:alpha val="60000"/>
            </a:srgbClr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14400" y="4594860"/>
            <a:ext cx="73152" cy="73152"/>
          </a:xfrm>
          <a:prstGeom prst="ellipse">
            <a:avLst/>
          </a:prstGeom>
          <a:solidFill>
            <a:srgbClr val="3B82F6">
              <a:alpha val="60000"/>
            </a:srgbClr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50292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90C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TRANSFORMACIÓN DIGITAL · 2025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457200" y="86868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DE IMPLANTACIÓN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457200" y="141732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60A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INTELIGENCIA ARTIFICIAL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457200" y="196596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CORPORATIVA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457200" y="263347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0C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 piloto · Microsoft Copilot · Microsoft 365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063240"/>
            <a:ext cx="2286000" cy="3657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2918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0C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Versión: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645920" y="32918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1.0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" y="354787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0C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Fecha: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645920" y="3547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Mayo 2025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" y="3803904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0C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Confidencial: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645920" y="380390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interno</a:t>
            </a:r>
            <a:endParaRPr lang="en-US" sz="900" dirty="0"/>
          </a:p>
        </p:txBody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49440" y="128016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6355080" y="28346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0C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Copilot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6355080" y="31546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365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SharePoint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BI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228600" y="566928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Gobernanza y Formación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228600" y="123444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DE GOBERNANZA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01168" y="1627632"/>
            <a:ext cx="3931920" cy="749808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10896" y="171907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Comité Ejecutivo de IA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10896" y="202996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Mensual · Decisiones estratégicas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29768" y="2496312"/>
            <a:ext cx="3474720" cy="74980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39496" y="258775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Equipo de Proyecto Copilot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39496" y="2898648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Quincenal · Seguimiento operativo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58368" y="3364992"/>
            <a:ext cx="3017520" cy="7498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68096" y="3456432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 Champions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68096" y="376732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 · Referentes por departamento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846320" y="1234440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DE FORMACIÓN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846320" y="1627632"/>
            <a:ext cx="4069080" cy="74980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956048" y="1810512"/>
            <a:ext cx="384048" cy="384048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56048" y="1828800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440680" y="1719072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Fundacional (obligatorio)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440680" y="201168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3h · IA generativa + política de uso + primeros pasos Copilot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846320" y="2496312"/>
            <a:ext cx="4069080" cy="74980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956048" y="2679192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56048" y="2697480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40680" y="2587752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Avanzado por área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440680" y="288036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4h · Taller práctico sobre flujos reales del departamento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846320" y="3364992"/>
            <a:ext cx="4069080" cy="74980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56048" y="3547872"/>
            <a:ext cx="384048" cy="384048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56048" y="3566160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440680" y="3456432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 Champions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440680" y="374904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Formación continua · Referentes internos + comunidad de práctica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480560" y="1234440"/>
            <a:ext cx="36576" cy="3127248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01168" y="4315968"/>
            <a:ext cx="873252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0040" y="4407408"/>
            <a:ext cx="8485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 la documentación se gestiona en SharePoint con control de versiones · Dashboard de KPIs en tiempo real en Power BI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228600" y="566928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Indicadores de Seguimiento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01168" y="1298448"/>
            <a:ext cx="2743200" cy="148132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1298448"/>
            <a:ext cx="2743200" cy="5486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1527048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&gt;75%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338328" y="2194560"/>
            <a:ext cx="2468880" cy="9144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92608" y="228600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Adopción de Copilot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292608" y="254203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Frecuencia: Mensual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3163824" y="1298448"/>
            <a:ext cx="2743200" cy="148132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63824" y="1298448"/>
            <a:ext cx="2743200" cy="5486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63824" y="1527048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3400" dirty="0"/>
          </a:p>
        </p:txBody>
      </p:sp>
      <p:sp>
        <p:nvSpPr>
          <p:cNvPr id="14" name="Shape 12"/>
          <p:cNvSpPr/>
          <p:nvPr/>
        </p:nvSpPr>
        <p:spPr>
          <a:xfrm>
            <a:off x="3300984" y="2194560"/>
            <a:ext cx="2468880" cy="9144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55264" y="228600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Ahorro documental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255264" y="254203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Frecuencia: Quincenal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6126480" y="1298448"/>
            <a:ext cx="2743200" cy="148132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26480" y="1298448"/>
            <a:ext cx="2743200" cy="5486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26480" y="1527048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&gt;60%</a:t>
            </a:r>
            <a:endParaRPr lang="en-US" sz="3400" dirty="0"/>
          </a:p>
        </p:txBody>
      </p:sp>
      <p:sp>
        <p:nvSpPr>
          <p:cNvPr id="20" name="Shape 18"/>
          <p:cNvSpPr/>
          <p:nvPr/>
        </p:nvSpPr>
        <p:spPr>
          <a:xfrm>
            <a:off x="6263640" y="2194560"/>
            <a:ext cx="2468880" cy="9144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17920" y="228600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Actas automáticas Teams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217920" y="254203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Frecuencia: Mensual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201168" y="2990088"/>
            <a:ext cx="2743200" cy="148132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201168" y="2990088"/>
            <a:ext cx="274320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3218688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&gt;7/10</a:t>
            </a:r>
            <a:endParaRPr lang="en-US" sz="3400" dirty="0"/>
          </a:p>
        </p:txBody>
      </p:sp>
      <p:sp>
        <p:nvSpPr>
          <p:cNvPr id="26" name="Shape 24"/>
          <p:cNvSpPr/>
          <p:nvPr/>
        </p:nvSpPr>
        <p:spPr>
          <a:xfrm>
            <a:off x="338328" y="3886200"/>
            <a:ext cx="2468880" cy="9144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92608" y="397764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Satisfacción eNPS IA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92608" y="423367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Frecuencia: Mensual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163824" y="2990088"/>
            <a:ext cx="2743200" cy="148132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163824" y="2990088"/>
            <a:ext cx="2743200" cy="5486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163824" y="3218688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críticas</a:t>
            </a:r>
            <a:endParaRPr lang="en-US" sz="3400" dirty="0"/>
          </a:p>
        </p:txBody>
      </p:sp>
      <p:sp>
        <p:nvSpPr>
          <p:cNvPr id="32" name="Shape 30"/>
          <p:cNvSpPr/>
          <p:nvPr/>
        </p:nvSpPr>
        <p:spPr>
          <a:xfrm>
            <a:off x="3300984" y="3886200"/>
            <a:ext cx="2468880" cy="9144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55264" y="397764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Incidencias de seguridad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3255264" y="423367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Frecuencia: Continuo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6126480" y="2990088"/>
            <a:ext cx="2743200" cy="148132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126480" y="2990088"/>
            <a:ext cx="27432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26480" y="3218688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+25%</a:t>
            </a:r>
            <a:endParaRPr lang="en-US" sz="3400" dirty="0"/>
          </a:p>
        </p:txBody>
      </p:sp>
      <p:sp>
        <p:nvSpPr>
          <p:cNvPr id="38" name="Shape 36"/>
          <p:cNvSpPr/>
          <p:nvPr/>
        </p:nvSpPr>
        <p:spPr>
          <a:xfrm>
            <a:off x="6263640" y="3886200"/>
            <a:ext cx="2468880" cy="9144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217920" y="397764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Productividad percibida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217920" y="423367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Frecuencia: Trimestral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201168" y="4864608"/>
            <a:ext cx="8732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 de datos: Portal de administración Microsoft 365 + encuestas internas · Reporting en Power BI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B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0" y="0"/>
            <a:ext cx="4389120" cy="514350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4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4251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Próximos Pasos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1280160"/>
            <a:ext cx="384048" cy="384048"/>
          </a:xfrm>
          <a:prstGeom prst="ellipse">
            <a:avLst/>
          </a:prstGeom>
          <a:solidFill>
            <a:srgbClr val="60A5FA"/>
          </a:solidFill>
          <a:ln w="12700">
            <a:solidFill>
              <a:srgbClr val="60A5F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29844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1298448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Aprobación formal del plan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comité ejecutivo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2468880" y="1280160"/>
            <a:ext cx="384048" cy="384048"/>
          </a:xfrm>
          <a:prstGeom prst="ellipse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0" y="129844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926080" y="1298448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Designar equipo proyecto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Copilot Champions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" y="2450592"/>
            <a:ext cx="384048" cy="384048"/>
          </a:xfrm>
          <a:prstGeom prst="ellipse">
            <a:avLst/>
          </a:prstGeom>
          <a:solidFill>
            <a:srgbClr val="FBBF24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68880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246888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Auditoría de licencias M365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(requisito E3/E5)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468880" y="2450592"/>
            <a:ext cx="384048" cy="384048"/>
          </a:xfrm>
          <a:prstGeom prst="ellipse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68880" y="2468880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926080" y="246888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Publicar Política de Uso de IA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recabar aceptaciones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" y="3621024"/>
            <a:ext cx="384048" cy="384048"/>
          </a:xfrm>
          <a:prstGeom prst="ellipse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639312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77240" y="3639312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Configurar entorno piloto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tenant corporativo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468880" y="3621024"/>
            <a:ext cx="384048" cy="384048"/>
          </a:xfrm>
          <a:prstGeom prst="ellipse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468880" y="3639312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926080" y="3639312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Medir baseline de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productividad (semana 1)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645152" y="0"/>
            <a:ext cx="36576" cy="5143500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92040" y="777240"/>
            <a:ext cx="3977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Decisión requerida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892040" y="1234440"/>
            <a:ext cx="3977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Aprobación del plan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 de 6 meses</a:t>
            </a:r>
            <a:endParaRPr lang="en-US" sz="2400" dirty="0"/>
          </a:p>
        </p:txBody>
      </p:sp>
      <p:sp>
        <p:nvSpPr>
          <p:cNvPr id="26" name="Shape 24"/>
          <p:cNvSpPr/>
          <p:nvPr/>
        </p:nvSpPr>
        <p:spPr>
          <a:xfrm>
            <a:off x="4892040" y="2286000"/>
            <a:ext cx="3931920" cy="36576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92040" y="2468880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Inversión inicial: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766560" y="246888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Licencias M365 Copilot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92040" y="2980944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Duración piloto: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766560" y="2980944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meses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92040" y="3493008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Alcance inicial: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766560" y="349300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departamentos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92040" y="4005072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Decisión escala: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766560" y="4005072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 6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754880" y="4434840"/>
            <a:ext cx="4389120" cy="7086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46320" y="4453128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transformación digital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es una meta, es un modo de operar.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228600" y="566928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Situación Actual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228600" y="1078992"/>
            <a:ext cx="8686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entorno operativo exige mayor agilidad. La infraestructura tecnológica está lista.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600200"/>
            <a:ext cx="2011680" cy="26060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1600200"/>
            <a:ext cx="2011680" cy="5486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28600" y="187452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3–6h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28600" y="269748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semanales por empleado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tareas documentales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441448" y="1600200"/>
            <a:ext cx="2011680" cy="26060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441448" y="1600200"/>
            <a:ext cx="201168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441448" y="187452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68%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2441448" y="269748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reuniones sin acta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ánte de 24 horas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54296" y="1600200"/>
            <a:ext cx="2011680" cy="26060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54296" y="1600200"/>
            <a:ext cx="2011680" cy="5486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54296" y="187452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M365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4654296" y="269748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infraestructura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consolidada y lista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867144" y="1600200"/>
            <a:ext cx="2011680" cy="26060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867144" y="1600200"/>
            <a:ext cx="2011680" cy="5486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67144" y="187452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0€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6867144" y="269748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infraestructura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adicional requerida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28600" y="4480560"/>
            <a:ext cx="8686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365 con Exchange, Teams, SharePoint, OneDrive y Power Platform ya desplegados.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228600" y="566928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Problemas Detectados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371600"/>
            <a:ext cx="4206240" cy="10058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38328" y="1572768"/>
            <a:ext cx="566928" cy="566928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" y="1664208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51560" y="148132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Documentación repetitiva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051560" y="1773936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3–6h semanales por empleado en redacción de actas, informes y procedimientos de escaso valor diferencial.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4709160" y="1371600"/>
            <a:ext cx="4206240" cy="10058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4818888" y="1572768"/>
            <a:ext cx="566928" cy="56692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0328" y="1664208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32120" y="148132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Conocimiento fragmentado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5532120" y="1773936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Información crítica dispersa en correos, Teams y SharePoint sin indexar. Difícil localización y reutilización.</a:t>
            </a:r>
            <a:endParaRPr lang="en-US" sz="950" dirty="0"/>
          </a:p>
        </p:txBody>
      </p:sp>
      <p:sp>
        <p:nvSpPr>
          <p:cNvPr id="15" name="Shape 11"/>
          <p:cNvSpPr/>
          <p:nvPr/>
        </p:nvSpPr>
        <p:spPr>
          <a:xfrm>
            <a:off x="228600" y="2532888"/>
            <a:ext cx="4206240" cy="10058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338328" y="2734056"/>
            <a:ext cx="566928" cy="566928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2825496"/>
            <a:ext cx="384048" cy="38404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051560" y="2642616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Reuniones sin salida documental</a:t>
            </a:r>
            <a:endParaRPr lang="en-US" sz="1100" dirty="0"/>
          </a:p>
        </p:txBody>
      </p:sp>
      <p:sp>
        <p:nvSpPr>
          <p:cNvPr id="19" name="Text 14"/>
          <p:cNvSpPr/>
          <p:nvPr/>
        </p:nvSpPr>
        <p:spPr>
          <a:xfrm>
            <a:off x="1051560" y="2935224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68% de participantes no dispone de resumen útil antes de 24 horas.</a:t>
            </a:r>
            <a:endParaRPr lang="en-US" sz="950" dirty="0"/>
          </a:p>
        </p:txBody>
      </p:sp>
      <p:sp>
        <p:nvSpPr>
          <p:cNvPr id="20" name="Shape 15"/>
          <p:cNvSpPr/>
          <p:nvPr/>
        </p:nvSpPr>
        <p:spPr>
          <a:xfrm>
            <a:off x="4709160" y="2532888"/>
            <a:ext cx="4206240" cy="10058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1" name="Shape 16"/>
          <p:cNvSpPr/>
          <p:nvPr/>
        </p:nvSpPr>
        <p:spPr>
          <a:xfrm>
            <a:off x="4818888" y="2734056"/>
            <a:ext cx="566928" cy="56692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0328" y="2825496"/>
            <a:ext cx="384048" cy="38404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532120" y="2642616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Informes manuales y heterogéneos</a:t>
            </a:r>
            <a:endParaRPr lang="en-US" sz="1100" dirty="0"/>
          </a:p>
        </p:txBody>
      </p:sp>
      <p:sp>
        <p:nvSpPr>
          <p:cNvPr id="24" name="Text 18"/>
          <p:cNvSpPr/>
          <p:nvPr/>
        </p:nvSpPr>
        <p:spPr>
          <a:xfrm>
            <a:off x="5532120" y="2935224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Informes de ventas, RRHH y operaciones elaborados manualmente con alta variabilidad en calidad y formato.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228600" y="3694176"/>
            <a:ext cx="4206240" cy="10058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6" name="Shape 20"/>
          <p:cNvSpPr/>
          <p:nvPr/>
        </p:nvSpPr>
        <p:spPr>
          <a:xfrm>
            <a:off x="338328" y="3895344"/>
            <a:ext cx="566928" cy="566928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8" y="3986784"/>
            <a:ext cx="384048" cy="384048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1051560" y="380390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Baja automatización</a:t>
            </a:r>
            <a:endParaRPr lang="en-US" sz="1100" dirty="0"/>
          </a:p>
        </p:txBody>
      </p:sp>
      <p:sp>
        <p:nvSpPr>
          <p:cNvPr id="29" name="Text 22"/>
          <p:cNvSpPr/>
          <p:nvPr/>
        </p:nvSpPr>
        <p:spPr>
          <a:xfrm>
            <a:off x="1051560" y="4096512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Flujos repetibles que consumen tiempo de perfiles cualificados: seguimiento, reporting y comunicaciones tipo.</a:t>
            </a:r>
            <a:endParaRPr lang="en-US" sz="950" dirty="0"/>
          </a:p>
        </p:txBody>
      </p:sp>
      <p:sp>
        <p:nvSpPr>
          <p:cNvPr id="30" name="Shape 23"/>
          <p:cNvSpPr/>
          <p:nvPr/>
        </p:nvSpPr>
        <p:spPr>
          <a:xfrm>
            <a:off x="4709160" y="3694176"/>
            <a:ext cx="4206240" cy="10058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1" name="Shape 24"/>
          <p:cNvSpPr/>
          <p:nvPr/>
        </p:nvSpPr>
        <p:spPr>
          <a:xfrm>
            <a:off x="4818888" y="3895344"/>
            <a:ext cx="566928" cy="56692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0328" y="3986784"/>
            <a:ext cx="384048" cy="384048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5532120" y="380390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Barreras idiomáticas</a:t>
            </a:r>
            <a:endParaRPr lang="en-US" sz="1100" dirty="0"/>
          </a:p>
        </p:txBody>
      </p:sp>
      <p:sp>
        <p:nvSpPr>
          <p:cNvPr id="34" name="Text 26"/>
          <p:cNvSpPr/>
          <p:nvPr/>
        </p:nvSpPr>
        <p:spPr>
          <a:xfrm>
            <a:off x="5532120" y="4096512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Redacción en inglés, alemán o francés requiere tiempo extra y revisión externa frecuente.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228600" y="566928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Riesgos y Oportunidades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234440"/>
            <a:ext cx="4069080" cy="34747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261872"/>
            <a:ext cx="3886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RIESGOS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" y="1719072"/>
            <a:ext cx="40690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719072"/>
            <a:ext cx="685800" cy="56692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28600" y="1883664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987552" y="182880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Filtración de datos confidenciales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28600" y="2377440"/>
            <a:ext cx="40690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28600" y="2377440"/>
            <a:ext cx="685800" cy="56692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28600" y="2542032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987552" y="248716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Baja adopción por resistencia al cambio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28600" y="3035808"/>
            <a:ext cx="40690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28600" y="3035808"/>
            <a:ext cx="685800" cy="56692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28600" y="3200400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Medio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987552" y="3145536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Alucinaciones en outputs no revisados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28600" y="3694176"/>
            <a:ext cx="40690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28600" y="3694176"/>
            <a:ext cx="685800" cy="56692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8600" y="3858768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Medio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987552" y="3803904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Expectativas superiores a las capacidades reales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846320" y="1234440"/>
            <a:ext cx="4069080" cy="34747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0" y="1261872"/>
            <a:ext cx="3886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OPORTUNIDADES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46320" y="1719072"/>
            <a:ext cx="40690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846320" y="1719072"/>
            <a:ext cx="914400" cy="5669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1883664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Productividad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833872" y="1828800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Liberar 2–4h semanales por empleado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846320" y="2377440"/>
            <a:ext cx="40690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46320" y="2377440"/>
            <a:ext cx="914400" cy="5669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0" y="254203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Automatización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5833872" y="2487168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Flujos repetibles sin esfuerzo manual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846320" y="3035808"/>
            <a:ext cx="40690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846320" y="3035808"/>
            <a:ext cx="914400" cy="5669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0" y="320040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Conocimiento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5833872" y="3145536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Recuperación semántica en SharePoint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846320" y="3694176"/>
            <a:ext cx="40690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846320" y="3694176"/>
            <a:ext cx="914400" cy="5669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46320" y="3858768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Posicionamiento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5833872" y="3803904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Empleador digital de referencia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4480560" y="1234440"/>
            <a:ext cx="36576" cy="3657600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228600" y="566928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del Proyecto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01168" y="1234440"/>
            <a:ext cx="2816352" cy="13533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1234440"/>
            <a:ext cx="2816352" cy="5486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10896" y="1371600"/>
            <a:ext cx="384048" cy="384048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10896" y="138988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68096" y="1371600"/>
            <a:ext cx="2148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Reducir un 30% el tiempo de redacción y resumen documental en los departamentos piloto.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10896" y="2194560"/>
            <a:ext cx="2596896" cy="292608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221992"/>
            <a:ext cx="24871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KPI: Minutos/doc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172968" y="1234440"/>
            <a:ext cx="2816352" cy="13533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172968" y="1234440"/>
            <a:ext cx="2816352" cy="5486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82696" y="1371600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82696" y="138988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739896" y="1371600"/>
            <a:ext cx="2148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Automatizar resúmenes de reuniones en Teams para el 60% de las sesiones con más de 3 participantes.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82696" y="2194560"/>
            <a:ext cx="2596896" cy="292608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37560" y="2221992"/>
            <a:ext cx="24871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KPI: Actas automáticas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144768" y="2697480"/>
            <a:ext cx="2816352" cy="13533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44768" y="2697480"/>
            <a:ext cx="2816352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54496" y="2834640"/>
            <a:ext cx="384048" cy="384048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54496" y="285292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711696" y="2834640"/>
            <a:ext cx="2148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Mejorar la búsqueda y recuperación de conocimiento corporativo en SharePoint con búsqueda semántica.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254496" y="3657600"/>
            <a:ext cx="2596896" cy="292608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09360" y="3685032"/>
            <a:ext cx="24871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KPI: Time-to-find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201168" y="2697480"/>
            <a:ext cx="2816352" cy="13533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01168" y="2697480"/>
            <a:ext cx="2816352" cy="5486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10896" y="2834640"/>
            <a:ext cx="384048" cy="384048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10896" y="285292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68096" y="2834640"/>
            <a:ext cx="2148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Formar al 100% de usuarios con licencia Copilot antes del inicio de la Fase 1.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310896" y="3657600"/>
            <a:ext cx="2596896" cy="292608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65760" y="3685032"/>
            <a:ext cx="24871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KPI: Usuarios formados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172968" y="4160520"/>
            <a:ext cx="2816352" cy="13533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172968" y="4160520"/>
            <a:ext cx="2816352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82696" y="4297680"/>
            <a:ext cx="384048" cy="38404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82696" y="431596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3739896" y="4297680"/>
            <a:ext cx="2148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Establecer inventario de casos de uso validados, replicables y escalables a toda la organización.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3282696" y="5120640"/>
            <a:ext cx="2596896" cy="292608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337560" y="5148072"/>
            <a:ext cx="24871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KPI: Casos documentados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6144768" y="4160520"/>
            <a:ext cx="2816352" cy="13533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6144768" y="4160520"/>
            <a:ext cx="2816352" cy="54864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254496" y="4297680"/>
            <a:ext cx="384048" cy="384048"/>
          </a:xfrm>
          <a:prstGeom prst="ellipse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254496" y="431596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711696" y="4297680"/>
            <a:ext cx="2148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Publicar la Política Interna de Uso de IA y garantizar aceptación formal de toda la plantilla.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6254496" y="5120640"/>
            <a:ext cx="2596896" cy="292608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09360" y="5148072"/>
            <a:ext cx="24871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KPI: Tasa de aceptación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228600" y="566928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Departamentos Implicados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840480" y="1920240"/>
            <a:ext cx="1463040" cy="1463040"/>
          </a:xfrm>
          <a:prstGeom prst="ellipse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2212848"/>
            <a:ext cx="822960" cy="8229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0" y="34564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164592" y="347472"/>
            <a:ext cx="199339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164592" y="347472"/>
            <a:ext cx="1993392" cy="4572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237744" y="512064"/>
            <a:ext cx="457200" cy="457200"/>
          </a:xfrm>
          <a:prstGeom prst="ellipse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594360"/>
            <a:ext cx="292608" cy="29260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58952" y="512064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Dirección General</a:t>
            </a:r>
            <a:endParaRPr lang="en-US" sz="950" dirty="0"/>
          </a:p>
        </p:txBody>
      </p:sp>
      <p:sp>
        <p:nvSpPr>
          <p:cNvPr id="12" name="Text 8"/>
          <p:cNvSpPr/>
          <p:nvPr/>
        </p:nvSpPr>
        <p:spPr>
          <a:xfrm>
            <a:off x="758952" y="82296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ejecutivo y aprobación estratégica</a:t>
            </a:r>
            <a:endParaRPr lang="en-US" sz="850" dirty="0"/>
          </a:p>
        </p:txBody>
      </p:sp>
      <p:sp>
        <p:nvSpPr>
          <p:cNvPr id="13" name="Shape 9"/>
          <p:cNvSpPr/>
          <p:nvPr/>
        </p:nvSpPr>
        <p:spPr>
          <a:xfrm>
            <a:off x="2377440" y="347472"/>
            <a:ext cx="199339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2377440" y="347472"/>
            <a:ext cx="1993392" cy="457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2450592" y="512064"/>
            <a:ext cx="457200" cy="45720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888" y="594360"/>
            <a:ext cx="292608" cy="29260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2971800" y="512064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 Humanos</a:t>
            </a:r>
            <a:endParaRPr lang="en-US" sz="950" dirty="0"/>
          </a:p>
        </p:txBody>
      </p:sp>
      <p:sp>
        <p:nvSpPr>
          <p:cNvPr id="18" name="Text 13"/>
          <p:cNvSpPr/>
          <p:nvPr/>
        </p:nvSpPr>
        <p:spPr>
          <a:xfrm>
            <a:off x="2971800" y="82296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del cambio y comunicación interna</a:t>
            </a:r>
            <a:endParaRPr lang="en-US" sz="850" dirty="0"/>
          </a:p>
        </p:txBody>
      </p:sp>
      <p:sp>
        <p:nvSpPr>
          <p:cNvPr id="19" name="Shape 14"/>
          <p:cNvSpPr/>
          <p:nvPr/>
        </p:nvSpPr>
        <p:spPr>
          <a:xfrm>
            <a:off x="4663440" y="347472"/>
            <a:ext cx="199339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663440" y="347472"/>
            <a:ext cx="1993392" cy="457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1" name="Shape 16"/>
          <p:cNvSpPr/>
          <p:nvPr/>
        </p:nvSpPr>
        <p:spPr>
          <a:xfrm>
            <a:off x="4736592" y="512064"/>
            <a:ext cx="457200" cy="45720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8888" y="594360"/>
            <a:ext cx="292608" cy="29260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257800" y="512064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Tecnología e IT</a:t>
            </a:r>
            <a:endParaRPr lang="en-US" sz="950" dirty="0"/>
          </a:p>
        </p:txBody>
      </p:sp>
      <p:sp>
        <p:nvSpPr>
          <p:cNvPr id="24" name="Text 18"/>
          <p:cNvSpPr/>
          <p:nvPr/>
        </p:nvSpPr>
        <p:spPr>
          <a:xfrm>
            <a:off x="5257800" y="82296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M365, Copilot, seguridad y accesos</a:t>
            </a:r>
            <a:endParaRPr lang="en-US" sz="850" dirty="0"/>
          </a:p>
        </p:txBody>
      </p:sp>
      <p:sp>
        <p:nvSpPr>
          <p:cNvPr id="25" name="Shape 19"/>
          <p:cNvSpPr/>
          <p:nvPr/>
        </p:nvSpPr>
        <p:spPr>
          <a:xfrm>
            <a:off x="6858000" y="347472"/>
            <a:ext cx="199339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6858000" y="347472"/>
            <a:ext cx="1993392" cy="45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7" name="Shape 21"/>
          <p:cNvSpPr/>
          <p:nvPr/>
        </p:nvSpPr>
        <p:spPr>
          <a:xfrm>
            <a:off x="6931152" y="512064"/>
            <a:ext cx="457200" cy="457200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pic>
        <p:nvPicPr>
          <p:cNvPr id="2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3448" y="594360"/>
            <a:ext cx="292608" cy="292608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7452360" y="512064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Operaciones</a:t>
            </a:r>
            <a:endParaRPr lang="en-US" sz="950" dirty="0"/>
          </a:p>
        </p:txBody>
      </p:sp>
      <p:sp>
        <p:nvSpPr>
          <p:cNvPr id="30" name="Text 23"/>
          <p:cNvSpPr/>
          <p:nvPr/>
        </p:nvSpPr>
        <p:spPr>
          <a:xfrm>
            <a:off x="7452360" y="82296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Automatización y gestión documental</a:t>
            </a:r>
            <a:endParaRPr lang="en-US" sz="850" dirty="0"/>
          </a:p>
        </p:txBody>
      </p:sp>
      <p:sp>
        <p:nvSpPr>
          <p:cNvPr id="31" name="Shape 24"/>
          <p:cNvSpPr/>
          <p:nvPr/>
        </p:nvSpPr>
        <p:spPr>
          <a:xfrm>
            <a:off x="164592" y="3063240"/>
            <a:ext cx="199339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25"/>
          <p:cNvSpPr/>
          <p:nvPr/>
        </p:nvSpPr>
        <p:spPr>
          <a:xfrm>
            <a:off x="164592" y="3063240"/>
            <a:ext cx="1993392" cy="457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3" name="Shape 26"/>
          <p:cNvSpPr/>
          <p:nvPr/>
        </p:nvSpPr>
        <p:spPr>
          <a:xfrm>
            <a:off x="237744" y="3227832"/>
            <a:ext cx="457200" cy="45720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" y="3310128"/>
            <a:ext cx="292608" cy="292608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758952" y="3227832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en-US" sz="950" dirty="0"/>
          </a:p>
        </p:txBody>
      </p:sp>
      <p:sp>
        <p:nvSpPr>
          <p:cNvPr id="36" name="Text 28"/>
          <p:cNvSpPr/>
          <p:nvPr/>
        </p:nvSpPr>
        <p:spPr>
          <a:xfrm>
            <a:off x="758952" y="3538728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Contenidos, briefs y análisis de mercado</a:t>
            </a:r>
            <a:endParaRPr lang="en-US" sz="850" dirty="0"/>
          </a:p>
        </p:txBody>
      </p:sp>
      <p:sp>
        <p:nvSpPr>
          <p:cNvPr id="37" name="Shape 29"/>
          <p:cNvSpPr/>
          <p:nvPr/>
        </p:nvSpPr>
        <p:spPr>
          <a:xfrm>
            <a:off x="2377440" y="3063240"/>
            <a:ext cx="199339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Shape 30"/>
          <p:cNvSpPr/>
          <p:nvPr/>
        </p:nvSpPr>
        <p:spPr>
          <a:xfrm>
            <a:off x="2377440" y="3063240"/>
            <a:ext cx="1993392" cy="4572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9" name="Shape 31"/>
          <p:cNvSpPr/>
          <p:nvPr/>
        </p:nvSpPr>
        <p:spPr>
          <a:xfrm>
            <a:off x="2450592" y="3227832"/>
            <a:ext cx="457200" cy="45720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pic>
        <p:nvPicPr>
          <p:cNvPr id="40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32888" y="3310128"/>
            <a:ext cx="292608" cy="292608"/>
          </a:xfrm>
          <a:prstGeom prst="rect">
            <a:avLst/>
          </a:prstGeom>
        </p:spPr>
      </p:pic>
      <p:sp>
        <p:nvSpPr>
          <p:cNvPr id="41" name="Text 32"/>
          <p:cNvSpPr/>
          <p:nvPr/>
        </p:nvSpPr>
        <p:spPr>
          <a:xfrm>
            <a:off x="2971800" y="3227832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Ventas y CRM</a:t>
            </a:r>
            <a:endParaRPr lang="en-US" sz="950" dirty="0"/>
          </a:p>
        </p:txBody>
      </p:sp>
      <p:sp>
        <p:nvSpPr>
          <p:cNvPr id="42" name="Text 33"/>
          <p:cNvSpPr/>
          <p:nvPr/>
        </p:nvSpPr>
        <p:spPr>
          <a:xfrm>
            <a:off x="2971800" y="3538728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Propuestas, pipeline y resúmenes</a:t>
            </a:r>
            <a:endParaRPr lang="en-US" sz="850" dirty="0"/>
          </a:p>
        </p:txBody>
      </p:sp>
      <p:sp>
        <p:nvSpPr>
          <p:cNvPr id="43" name="Shape 34"/>
          <p:cNvSpPr/>
          <p:nvPr/>
        </p:nvSpPr>
        <p:spPr>
          <a:xfrm>
            <a:off x="4663440" y="3063240"/>
            <a:ext cx="199339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4" name="Shape 35"/>
          <p:cNvSpPr/>
          <p:nvPr/>
        </p:nvSpPr>
        <p:spPr>
          <a:xfrm>
            <a:off x="4663440" y="3063240"/>
            <a:ext cx="1993392" cy="457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5" name="Shape 36"/>
          <p:cNvSpPr/>
          <p:nvPr/>
        </p:nvSpPr>
        <p:spPr>
          <a:xfrm>
            <a:off x="4736592" y="3227832"/>
            <a:ext cx="457200" cy="45720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pic>
        <p:nvPicPr>
          <p:cNvPr id="46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8888" y="3310128"/>
            <a:ext cx="292608" cy="292608"/>
          </a:xfrm>
          <a:prstGeom prst="rect">
            <a:avLst/>
          </a:prstGeom>
        </p:spPr>
      </p:pic>
      <p:sp>
        <p:nvSpPr>
          <p:cNvPr id="47" name="Text 37"/>
          <p:cNvSpPr/>
          <p:nvPr/>
        </p:nvSpPr>
        <p:spPr>
          <a:xfrm>
            <a:off x="5257800" y="3227832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Finanzas</a:t>
            </a:r>
            <a:endParaRPr lang="en-US" sz="950" dirty="0"/>
          </a:p>
        </p:txBody>
      </p:sp>
      <p:sp>
        <p:nvSpPr>
          <p:cNvPr id="48" name="Text 38"/>
          <p:cNvSpPr/>
          <p:nvPr/>
        </p:nvSpPr>
        <p:spPr>
          <a:xfrm>
            <a:off x="5257800" y="3538728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Informes periódicos y análisis Excel</a:t>
            </a:r>
            <a:endParaRPr lang="en-US" sz="850" dirty="0"/>
          </a:p>
        </p:txBody>
      </p:sp>
      <p:sp>
        <p:nvSpPr>
          <p:cNvPr id="49" name="Shape 39"/>
          <p:cNvSpPr/>
          <p:nvPr/>
        </p:nvSpPr>
        <p:spPr>
          <a:xfrm>
            <a:off x="6858000" y="3063240"/>
            <a:ext cx="199339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0" name="Shape 40"/>
          <p:cNvSpPr/>
          <p:nvPr/>
        </p:nvSpPr>
        <p:spPr>
          <a:xfrm>
            <a:off x="6858000" y="3063240"/>
            <a:ext cx="1993392" cy="457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51" name="Shape 41"/>
          <p:cNvSpPr/>
          <p:nvPr/>
        </p:nvSpPr>
        <p:spPr>
          <a:xfrm>
            <a:off x="6931152" y="3227832"/>
            <a:ext cx="457200" cy="45720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pic>
        <p:nvPicPr>
          <p:cNvPr id="52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13448" y="3310128"/>
            <a:ext cx="292608" cy="292608"/>
          </a:xfrm>
          <a:prstGeom prst="rect">
            <a:avLst/>
          </a:prstGeom>
        </p:spPr>
      </p:pic>
      <p:sp>
        <p:nvSpPr>
          <p:cNvPr id="53" name="Text 42"/>
          <p:cNvSpPr/>
          <p:nvPr/>
        </p:nvSpPr>
        <p:spPr>
          <a:xfrm>
            <a:off x="7452360" y="3227832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y Cumplimiento</a:t>
            </a:r>
            <a:endParaRPr lang="en-US" sz="950" dirty="0"/>
          </a:p>
        </p:txBody>
      </p:sp>
      <p:sp>
        <p:nvSpPr>
          <p:cNvPr id="54" name="Text 43"/>
          <p:cNvSpPr/>
          <p:nvPr/>
        </p:nvSpPr>
        <p:spPr>
          <a:xfrm>
            <a:off x="7452360" y="3538728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Normativa, políticas y contratos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· Plan de 6 meses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2880360"/>
            <a:ext cx="8229600" cy="54864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51560" y="2724912"/>
            <a:ext cx="384048" cy="384048"/>
          </a:xfrm>
          <a:prstGeom prst="ellipse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207008"/>
            <a:ext cx="19202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0D2B4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207008"/>
            <a:ext cx="1920240" cy="420624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225296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0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4475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 1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66928" y="1719072"/>
            <a:ext cx="109728" cy="109728"/>
          </a:xfrm>
          <a:prstGeom prst="ellipse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1691640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Auditoría M365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66928" y="1975104"/>
            <a:ext cx="109728" cy="109728"/>
          </a:xfrm>
          <a:prstGeom prst="ellipse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1947672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Licenciamiento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66928" y="2231136"/>
            <a:ext cx="109728" cy="109728"/>
          </a:xfrm>
          <a:prstGeom prst="ellipse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2203704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baseline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66928" y="2487168"/>
            <a:ext cx="109728" cy="109728"/>
          </a:xfrm>
          <a:prstGeom prst="ellipse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2459736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Equipo proyecto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" y="3218688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Preparación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0" y="2724912"/>
            <a:ext cx="384048" cy="384048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606040" y="1207008"/>
            <a:ext cx="19202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1565C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606040" y="1207008"/>
            <a:ext cx="1920240" cy="42062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606040" y="1225296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1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606040" y="144475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Meses 2–3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715768" y="1719072"/>
            <a:ext cx="109728" cy="109728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880360" y="1691640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departamentos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715768" y="1975104"/>
            <a:ext cx="109728" cy="109728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880360" y="1947672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Formación inicial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715768" y="2231136"/>
            <a:ext cx="109728" cy="109728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880360" y="2203704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Prompts corporativos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715768" y="2487168"/>
            <a:ext cx="109728" cy="109728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880360" y="2459736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semanal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2606040" y="3218688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Controlado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715000" y="2724912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5120640" y="1207008"/>
            <a:ext cx="19202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0891B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5120640" y="1207008"/>
            <a:ext cx="1920240" cy="42062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120640" y="1225296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2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120640" y="144475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Meses 4–5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5230368" y="1719072"/>
            <a:ext cx="109728" cy="10972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394960" y="1691640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depts más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5230368" y="1975104"/>
            <a:ext cx="109728" cy="10972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394960" y="1947672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 Teams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5230368" y="2231136"/>
            <a:ext cx="109728" cy="10972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394960" y="2203704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 Excel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230368" y="2487168"/>
            <a:ext cx="109728" cy="10972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394960" y="2459736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Revisión KPIs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5120640" y="3218688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Expansión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Guiada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7863840" y="2724912"/>
            <a:ext cx="384048" cy="384048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7269480" y="1207008"/>
            <a:ext cx="19202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16A34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7269480" y="1207008"/>
            <a:ext cx="1920240" cy="42062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269480" y="1225296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3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7269480" y="144475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 6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7379208" y="1719072"/>
            <a:ext cx="109728" cy="109728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543800" y="1691640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Análisis resultados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7379208" y="1975104"/>
            <a:ext cx="109728" cy="109728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543800" y="1947672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Decisión escala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7379208" y="2231136"/>
            <a:ext cx="109728" cy="109728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7543800" y="2203704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Política actualizada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7379208" y="2487168"/>
            <a:ext cx="109728" cy="109728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7543800" y="2459736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2026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7269480" y="3218688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Evaluación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Escala</a:t>
            </a:r>
            <a:endParaRPr lang="en-US" sz="1000" dirty="0"/>
          </a:p>
        </p:txBody>
      </p:sp>
      <p:sp>
        <p:nvSpPr>
          <p:cNvPr id="62" name="Shape 60"/>
          <p:cNvSpPr/>
          <p:nvPr/>
        </p:nvSpPr>
        <p:spPr>
          <a:xfrm>
            <a:off x="457200" y="4251960"/>
            <a:ext cx="8229600" cy="347472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548640" y="4279392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Duración total del piloto: 6 meses  ·  Revisión estratégica al cierre de cada fase  ·  Decisión de escalado: mes 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228600" y="566928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 de Uso Prioritarios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01168" y="1234440"/>
            <a:ext cx="1572768" cy="342900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1234440"/>
            <a:ext cx="1572768" cy="420624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1261872"/>
            <a:ext cx="1572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" y="1901952"/>
            <a:ext cx="548640" cy="5486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74320" y="2578608"/>
            <a:ext cx="1426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7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Resúmenes de reunión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274320" y="3017520"/>
            <a:ext cx="14264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Transcripción automática con acciones por participante. Acta lista en minutos.</a:t>
            </a:r>
            <a:endParaRPr lang="en-US" sz="9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656" y="2633472"/>
            <a:ext cx="201168" cy="201168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1938528" y="1234440"/>
            <a:ext cx="1572768" cy="342900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1938528" y="1234440"/>
            <a:ext cx="1572768" cy="420624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1938528" y="1261872"/>
            <a:ext cx="1572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Outlook</a:t>
            </a:r>
            <a:endParaRPr lang="en-US" sz="1200" dirty="0"/>
          </a:p>
        </p:txBody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0592" y="1901952"/>
            <a:ext cx="548640" cy="5486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2011680" y="2578608"/>
            <a:ext cx="1426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7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Correo asistido</a:t>
            </a:r>
            <a:endParaRPr lang="en-US" sz="1000" dirty="0"/>
          </a:p>
        </p:txBody>
      </p:sp>
      <p:sp>
        <p:nvSpPr>
          <p:cNvPr id="17" name="Text 12"/>
          <p:cNvSpPr/>
          <p:nvPr/>
        </p:nvSpPr>
        <p:spPr>
          <a:xfrm>
            <a:off x="2011680" y="3017520"/>
            <a:ext cx="14264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Redacción, respuesta y resumen de hilos largos con un clic.</a:t>
            </a:r>
            <a:endParaRPr lang="en-US" sz="900" dirty="0"/>
          </a:p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7016" y="2633472"/>
            <a:ext cx="201168" cy="201168"/>
          </a:xfrm>
          <a:prstGeom prst="rect">
            <a:avLst/>
          </a:prstGeom>
        </p:spPr>
      </p:pic>
      <p:sp>
        <p:nvSpPr>
          <p:cNvPr id="19" name="Shape 13"/>
          <p:cNvSpPr/>
          <p:nvPr/>
        </p:nvSpPr>
        <p:spPr>
          <a:xfrm>
            <a:off x="3675888" y="1234440"/>
            <a:ext cx="1572768" cy="342900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4"/>
          <p:cNvSpPr/>
          <p:nvPr/>
        </p:nvSpPr>
        <p:spPr>
          <a:xfrm>
            <a:off x="3675888" y="1234440"/>
            <a:ext cx="1572768" cy="420624"/>
          </a:xfrm>
          <a:prstGeom prst="rect">
            <a:avLst/>
          </a:prstGeom>
          <a:solidFill>
            <a:srgbClr val="2B579A"/>
          </a:solidFill>
          <a:ln w="12700">
            <a:solidFill>
              <a:srgbClr val="2B579A"/>
            </a:solidFill>
            <a:prstDash val="solid"/>
          </a:ln>
        </p:spPr>
      </p:sp>
      <p:sp>
        <p:nvSpPr>
          <p:cNvPr id="21" name="Text 15"/>
          <p:cNvSpPr/>
          <p:nvPr/>
        </p:nvSpPr>
        <p:spPr>
          <a:xfrm>
            <a:off x="3675888" y="1261872"/>
            <a:ext cx="1572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</a:t>
            </a:r>
            <a:endParaRPr lang="en-US" sz="1200" dirty="0"/>
          </a:p>
        </p:txBody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7952" y="1901952"/>
            <a:ext cx="548640" cy="54864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3749040" y="2578608"/>
            <a:ext cx="1426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B5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Generación documental</a:t>
            </a:r>
            <a:endParaRPr lang="en-US" sz="1000" dirty="0"/>
          </a:p>
        </p:txBody>
      </p:sp>
      <p:sp>
        <p:nvSpPr>
          <p:cNvPr id="24" name="Text 17"/>
          <p:cNvSpPr/>
          <p:nvPr/>
        </p:nvSpPr>
        <p:spPr>
          <a:xfrm>
            <a:off x="3749040" y="3017520"/>
            <a:ext cx="14264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Borradores de procedimientos, informes y comunicados desde notas o esquemas.</a:t>
            </a:r>
            <a:endParaRPr lang="en-US" sz="900" dirty="0"/>
          </a:p>
        </p:txBody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4376" y="2633472"/>
            <a:ext cx="201168" cy="201168"/>
          </a:xfrm>
          <a:prstGeom prst="rect">
            <a:avLst/>
          </a:prstGeom>
        </p:spPr>
      </p:pic>
      <p:sp>
        <p:nvSpPr>
          <p:cNvPr id="26" name="Shape 18"/>
          <p:cNvSpPr/>
          <p:nvPr/>
        </p:nvSpPr>
        <p:spPr>
          <a:xfrm>
            <a:off x="5413248" y="1234440"/>
            <a:ext cx="1572768" cy="342900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19"/>
          <p:cNvSpPr/>
          <p:nvPr/>
        </p:nvSpPr>
        <p:spPr>
          <a:xfrm>
            <a:off x="5413248" y="1234440"/>
            <a:ext cx="1572768" cy="420624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</p:sp>
      <p:sp>
        <p:nvSpPr>
          <p:cNvPr id="28" name="Text 20"/>
          <p:cNvSpPr/>
          <p:nvPr/>
        </p:nvSpPr>
        <p:spPr>
          <a:xfrm>
            <a:off x="5413248" y="1261872"/>
            <a:ext cx="1572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</a:t>
            </a:r>
            <a:endParaRPr lang="en-US" sz="1200" dirty="0"/>
          </a:p>
        </p:txBody>
      </p:sp>
      <p:pic>
        <p:nvPicPr>
          <p:cNvPr id="2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25312" y="1901952"/>
            <a:ext cx="548640" cy="548640"/>
          </a:xfrm>
          <a:prstGeom prst="rect">
            <a:avLst/>
          </a:prstGeom>
        </p:spPr>
      </p:pic>
      <p:sp>
        <p:nvSpPr>
          <p:cNvPr id="30" name="Text 21"/>
          <p:cNvSpPr/>
          <p:nvPr/>
        </p:nvSpPr>
        <p:spPr>
          <a:xfrm>
            <a:off x="5486400" y="2578608"/>
            <a:ext cx="1426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Análisis de datos</a:t>
            </a:r>
            <a:endParaRPr lang="en-US" sz="1000" dirty="0"/>
          </a:p>
        </p:txBody>
      </p:sp>
      <p:sp>
        <p:nvSpPr>
          <p:cNvPr id="31" name="Text 22"/>
          <p:cNvSpPr/>
          <p:nvPr/>
        </p:nvSpPr>
        <p:spPr>
          <a:xfrm>
            <a:off x="5486400" y="3017520"/>
            <a:ext cx="14264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Detección de tendencias en datos de ventas y generación de narrativas ejecutivas.</a:t>
            </a:r>
            <a:endParaRPr lang="en-US" sz="900" dirty="0"/>
          </a:p>
        </p:txBody>
      </p:sp>
      <p:pic>
        <p:nvPicPr>
          <p:cNvPr id="32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31736" y="2633472"/>
            <a:ext cx="201168" cy="201168"/>
          </a:xfrm>
          <a:prstGeom prst="rect">
            <a:avLst/>
          </a:prstGeom>
        </p:spPr>
      </p:pic>
      <p:sp>
        <p:nvSpPr>
          <p:cNvPr id="33" name="Shape 23"/>
          <p:cNvSpPr/>
          <p:nvPr/>
        </p:nvSpPr>
        <p:spPr>
          <a:xfrm>
            <a:off x="7150608" y="1234440"/>
            <a:ext cx="1572768" cy="342900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24"/>
          <p:cNvSpPr/>
          <p:nvPr/>
        </p:nvSpPr>
        <p:spPr>
          <a:xfrm>
            <a:off x="7150608" y="1234440"/>
            <a:ext cx="1572768" cy="420624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35" name="Text 25"/>
          <p:cNvSpPr/>
          <p:nvPr/>
        </p:nvSpPr>
        <p:spPr>
          <a:xfrm>
            <a:off x="7150608" y="1261872"/>
            <a:ext cx="1572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SharePoint</a:t>
            </a:r>
            <a:endParaRPr lang="en-US" sz="1200" dirty="0"/>
          </a:p>
        </p:txBody>
      </p:sp>
      <p:pic>
        <p:nvPicPr>
          <p:cNvPr id="3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62672" y="1901952"/>
            <a:ext cx="548640" cy="548640"/>
          </a:xfrm>
          <a:prstGeom prst="rect">
            <a:avLst/>
          </a:prstGeom>
        </p:spPr>
      </p:pic>
      <p:sp>
        <p:nvSpPr>
          <p:cNvPr id="37" name="Text 26"/>
          <p:cNvSpPr/>
          <p:nvPr/>
        </p:nvSpPr>
        <p:spPr>
          <a:xfrm>
            <a:off x="7223760" y="2578608"/>
            <a:ext cx="1426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Búsqueda semántica</a:t>
            </a:r>
            <a:endParaRPr lang="en-US" sz="1000" dirty="0"/>
          </a:p>
        </p:txBody>
      </p:sp>
      <p:sp>
        <p:nvSpPr>
          <p:cNvPr id="38" name="Text 27"/>
          <p:cNvSpPr/>
          <p:nvPr/>
        </p:nvSpPr>
        <p:spPr>
          <a:xfrm>
            <a:off x="7223760" y="3017520"/>
            <a:ext cx="14264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Recuperación inteligente de conocimiento corporativo histórico.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560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228600" y="566928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Beneficios Esperados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228600" y="1371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Ahorro documental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1664208"/>
            <a:ext cx="4754880" cy="329184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664208"/>
            <a:ext cx="3566160" cy="32918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86200" y="16916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28600" y="222199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Reuniones con acta automática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28600" y="2514600"/>
            <a:ext cx="4754880" cy="329184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28600" y="2514600"/>
            <a:ext cx="2852928" cy="32918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72968" y="254203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28600" y="307238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Tiempo de informes periódicos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28600" y="3364992"/>
            <a:ext cx="4754880" cy="329184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28600" y="3364992"/>
            <a:ext cx="3803904" cy="32918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23944" y="3392424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−40%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28600" y="392277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Productividad percibida (eNPS)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8600" y="4215384"/>
            <a:ext cx="4754880" cy="329184"/>
          </a:xfrm>
          <a:prstGeom prst="rect">
            <a:avLst/>
          </a:prstGeom>
          <a:solidFill>
            <a:srgbClr val="F1F5F9"/>
          </a:solidFill>
          <a:ln w="3810">
            <a:solidFill>
              <a:srgbClr val="CBD5E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28600" y="4215384"/>
            <a:ext cx="3090672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10712" y="424281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+25%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86400" y="1325880"/>
            <a:ext cx="3383280" cy="10241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486400" y="1325880"/>
            <a:ext cx="64008" cy="10241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87568" y="1435608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2–4h</a:t>
            </a:r>
            <a:endParaRPr lang="en-US" sz="3800" dirty="0"/>
          </a:p>
        </p:txBody>
      </p:sp>
      <p:sp>
        <p:nvSpPr>
          <p:cNvPr id="24" name="Text 22"/>
          <p:cNvSpPr/>
          <p:nvPr/>
        </p:nvSpPr>
        <p:spPr>
          <a:xfrm>
            <a:off x="6876288" y="152704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ahorro semanal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usuario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0" y="2560320"/>
            <a:ext cx="3383280" cy="10241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486400" y="2560320"/>
            <a:ext cx="64008" cy="102412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687568" y="2670048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0€</a:t>
            </a:r>
            <a:endParaRPr lang="en-US" sz="3800" dirty="0"/>
          </a:p>
        </p:txBody>
      </p:sp>
      <p:sp>
        <p:nvSpPr>
          <p:cNvPr id="28" name="Text 26"/>
          <p:cNvSpPr/>
          <p:nvPr/>
        </p:nvSpPr>
        <p:spPr>
          <a:xfrm>
            <a:off x="6876288" y="276148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infraestructura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adicional requerida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0" y="3794760"/>
            <a:ext cx="3383280" cy="10241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486400" y="3794760"/>
            <a:ext cx="64008" cy="1024128"/>
          </a:xfrm>
          <a:prstGeom prst="rect">
            <a:avLst/>
          </a:prstGeom>
          <a:solidFill>
            <a:srgbClr val="0D2B4E"/>
          </a:solidFill>
          <a:ln w="12700">
            <a:solidFill>
              <a:srgbClr val="0D2B4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87568" y="3904488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D2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6m</a:t>
            </a:r>
            <a:endParaRPr lang="en-US" sz="3800" dirty="0"/>
          </a:p>
        </p:txBody>
      </p:sp>
      <p:sp>
        <p:nvSpPr>
          <p:cNvPr id="32" name="Text 30"/>
          <p:cNvSpPr/>
          <p:nvPr/>
        </p:nvSpPr>
        <p:spPr>
          <a:xfrm>
            <a:off x="6876288" y="399592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 completo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hasta decisión final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5A141667DB55541AE9BD05D8EEED319" ma:contentTypeVersion="10" ma:contentTypeDescription="Crear nuevo documento." ma:contentTypeScope="" ma:versionID="ebc80c0f73b964f45b3e9030a665a258">
  <xsd:schema xmlns:xsd="http://www.w3.org/2001/XMLSchema" xmlns:xs="http://www.w3.org/2001/XMLSchema" xmlns:p="http://schemas.microsoft.com/office/2006/metadata/properties" xmlns:ns2="d297e347-4daf-4140-bca2-62069c8f36f6" xmlns:ns3="477e2751-c0d9-469c-9ec2-39f305ecc0bb" targetNamespace="http://schemas.microsoft.com/office/2006/metadata/properties" ma:root="true" ma:fieldsID="6cbb88e483d9fc4a2a7b0ee233e11981" ns2:_="" ns3:_="">
    <xsd:import namespace="d297e347-4daf-4140-bca2-62069c8f36f6"/>
    <xsd:import namespace="477e2751-c0d9-469c-9ec2-39f305ecc0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97e347-4daf-4140-bca2-62069c8f36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f5eee2df-ca6c-4b8a-871b-03e7037456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7e2751-c0d9-469c-9ec2-39f305ecc0b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ecd9080-abdc-4bfb-a7aa-bae0b3c3ed72}" ma:internalName="TaxCatchAll" ma:showField="CatchAllData" ma:web="477e2751-c0d9-469c-9ec2-39f305ecc0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97e347-4daf-4140-bca2-62069c8f36f6">
      <Terms xmlns="http://schemas.microsoft.com/office/infopath/2007/PartnerControls"/>
    </lcf76f155ced4ddcb4097134ff3c332f>
    <TaxCatchAll xmlns="477e2751-c0d9-469c-9ec2-39f305ecc0bb" xsi:nil="true"/>
  </documentManagement>
</p:properties>
</file>

<file path=customXml/itemProps1.xml><?xml version="1.0" encoding="utf-8"?>
<ds:datastoreItem xmlns:ds="http://schemas.openxmlformats.org/officeDocument/2006/customXml" ds:itemID="{FEBAB6D6-A12F-4CB4-9FE7-3F5090A24FFD}"/>
</file>

<file path=customXml/itemProps2.xml><?xml version="1.0" encoding="utf-8"?>
<ds:datastoreItem xmlns:ds="http://schemas.openxmlformats.org/officeDocument/2006/customXml" ds:itemID="{BC39EDDC-61AF-4D43-A83F-5B67211F4EC4}"/>
</file>

<file path=customXml/itemProps3.xml><?xml version="1.0" encoding="utf-8"?>
<ds:datastoreItem xmlns:ds="http://schemas.openxmlformats.org/officeDocument/2006/customXml" ds:itemID="{44D96FBD-0A56-49A6-BA61-1FA53B24193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Implantación de IA Corporativa</dc:title>
  <dc:subject>PptxGenJS Presentation</dc:subject>
  <dc:creator>Dirección de Transformación Digital</dc:creator>
  <cp:lastModifiedBy>Dirección de Transformación Digital</cp:lastModifiedBy>
  <cp:revision>1</cp:revision>
  <dcterms:created xsi:type="dcterms:W3CDTF">2026-05-14T21:49:30Z</dcterms:created>
  <dcterms:modified xsi:type="dcterms:W3CDTF">2026-05-14T21:49:30Z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0x010100D5A141667DB55541AE9BD05D8EEED319</vt:lpwstr>
  </property>
</Properties>
</file>